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91" r:id="rId2"/>
    <p:sldId id="292" r:id="rId3"/>
    <p:sldId id="305" r:id="rId4"/>
    <p:sldId id="296" r:id="rId5"/>
    <p:sldId id="257" r:id="rId6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FFCC"/>
    <a:srgbClr val="0000CC"/>
    <a:srgbClr val="002060"/>
    <a:srgbClr val="FFFF99"/>
    <a:srgbClr val="FF0000"/>
    <a:srgbClr val="CCEC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698" autoAdjust="0"/>
  </p:normalViewPr>
  <p:slideViewPr>
    <p:cSldViewPr>
      <p:cViewPr>
        <p:scale>
          <a:sx n="106" d="100"/>
          <a:sy n="106" d="100"/>
        </p:scale>
        <p:origin x="-778" y="12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pPr>
              <a:defRPr/>
            </a:pPr>
            <a:fld id="{3A8CA4D0-FFAD-4BE9-82B1-35610EE16394}" type="datetimeFigureOut">
              <a:rPr lang="ru-RU"/>
              <a:pPr>
                <a:defRPr/>
              </a:pPr>
              <a:t>22.04.2025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pPr>
              <a:defRPr/>
            </a:pPr>
            <a:fld id="{07B4EC8F-1877-4E1F-8CF2-E78C7EEAA9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8709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4028CA80-9456-41D4-9DF6-661B4DBD8BF3}" type="slidenum">
              <a:rPr lang="ru-RU" altLang="ru-RU" smtClean="0"/>
              <a:pPr eaLnBrk="1" hangingPunct="1"/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D218AC29-EBCF-4616-9345-FE1E9085E188}" type="slidenum">
              <a:rPr lang="ru-RU" altLang="ru-RU" smtClean="0"/>
              <a:pPr eaLnBrk="1" hangingPunct="1"/>
              <a:t>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6BE2C720-3E11-4190-B7F1-EA82ABE86501}" type="slidenum">
              <a:rPr lang="ru-RU" smtClean="0"/>
              <a:pPr eaLnBrk="1" hangingPunct="1"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dirty="0" smtClean="0">
              <a:solidFill>
                <a:srgbClr val="000000"/>
              </a:solidFill>
            </a:endParaRPr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DC211FCA-FA94-4D25-A5F4-86A867D58E1F}" type="slidenum">
              <a:rPr lang="ru-RU" altLang="ru-RU" smtClean="0"/>
              <a:pPr eaLnBrk="1" hangingPunct="1"/>
              <a:t>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3FF36-A636-411A-9962-2B1C739FA24D}" type="datetimeFigureOut">
              <a:rPr lang="ru-RU"/>
              <a:pPr>
                <a:defRPr/>
              </a:pPr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0C28A-5E49-4260-B431-36947F3A81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850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E90CE-947D-480E-873A-B7C4AF90EE3E}" type="datetimeFigureOut">
              <a:rPr lang="ru-RU"/>
              <a:pPr>
                <a:defRPr/>
              </a:pPr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CA886-92F4-442C-A9E9-7AD56149B4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185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5C1D7-D215-4435-A87E-28A55D2F97FD}" type="datetimeFigureOut">
              <a:rPr lang="ru-RU"/>
              <a:pPr>
                <a:defRPr/>
              </a:pPr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E99BB-4FAF-4ECB-85BC-8945FF3CD4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388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97AC2-721A-45CE-86AA-280767273C1E}" type="datetimeFigureOut">
              <a:rPr lang="ru-RU"/>
              <a:pPr>
                <a:defRPr/>
              </a:pPr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0CDDE-B352-45D1-BBD9-70A044CC8A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697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94668-7279-4934-BC86-7BD6A01F424F}" type="datetimeFigureOut">
              <a:rPr lang="ru-RU"/>
              <a:pPr>
                <a:defRPr/>
              </a:pPr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2320A-1F38-4257-82E2-1A37D4D8B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197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8EEB8-2E84-4583-BE2F-45CC0C26C1FE}" type="datetimeFigureOut">
              <a:rPr lang="ru-RU"/>
              <a:pPr>
                <a:defRPr/>
              </a:pPr>
              <a:t>22.04.2025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EC590-842D-4574-B828-04574E6536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001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C5BED-E5A3-4E65-8C02-113A9200D7FA}" type="datetimeFigureOut">
              <a:rPr lang="ru-RU"/>
              <a:pPr>
                <a:defRPr/>
              </a:pPr>
              <a:t>22.04.2025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334A6-E688-4433-80BB-19F4C84DB3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08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731AC-2F1B-4B16-AC53-68EA6613D426}" type="datetimeFigureOut">
              <a:rPr lang="ru-RU"/>
              <a:pPr>
                <a:defRPr/>
              </a:pPr>
              <a:t>22.04.2025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D7723-3EC7-48EE-BCF5-DF13DBBF7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72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0BAD3-38EF-42CB-816B-042AE8DDBFA1}" type="datetimeFigureOut">
              <a:rPr lang="ru-RU"/>
              <a:pPr>
                <a:defRPr/>
              </a:pPr>
              <a:t>22.04.2025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E8859-3B7F-4E24-A8F8-BC7AA8E39B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318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E1CB8-BE2D-4EE1-8C00-8D57383B9A5A}" type="datetimeFigureOut">
              <a:rPr lang="ru-RU"/>
              <a:pPr>
                <a:defRPr/>
              </a:pPr>
              <a:t>22.04.2025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E9D63-F323-4B0F-A919-2E7C75502E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334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38210-4C75-4A66-8C1E-C6CA85319E66}" type="datetimeFigureOut">
              <a:rPr lang="ru-RU"/>
              <a:pPr>
                <a:defRPr/>
              </a:pPr>
              <a:t>22.04.2025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96395-CD62-412F-8AF3-29F1C4013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998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AFEAC5-0977-4B48-8DF0-53A55DB39EFE}" type="datetimeFigureOut">
              <a:rPr lang="ru-RU"/>
              <a:pPr>
                <a:defRPr/>
              </a:pPr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924156-D298-4671-9ACD-436CA0A028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mailto:drozdovael@kursksmu.net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149080"/>
            <a:ext cx="9144000" cy="1080021"/>
          </a:xfrm>
        </p:spPr>
        <p:txBody>
          <a:bodyPr/>
          <a:lstStyle/>
          <a:p>
            <a:pPr>
              <a:defRPr/>
            </a:pPr>
            <a:r>
              <a:rPr lang="ru-RU" altLang="ru-RU" sz="2000" b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Елена Леонидовна Дроздова</a:t>
            </a:r>
          </a:p>
          <a:p>
            <a:pPr>
              <a:defRPr/>
            </a:pPr>
            <a:r>
              <a:rPr lang="ru-RU" altLang="ru-RU" sz="2000" b="1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ФГБОУ ВО </a:t>
            </a:r>
            <a:r>
              <a:rPr lang="ru-RU" altLang="ru-RU" sz="2000" b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КГМУ Минздрава России </a:t>
            </a:r>
            <a:endParaRPr lang="ru-RU" altLang="ru-RU" sz="2000" b="1" dirty="0" smtClean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3075" name="Picture 5" descr="ÐÐ°ÑÑÐ¸Ð½ÐºÐ¸ Ð¿Ð¾ Ð·Ð°Ð¿ÑÐ¾ÑÑ atherosclero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228" y="0"/>
            <a:ext cx="3169543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5076825" y="5589588"/>
            <a:ext cx="50180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000" b="1"/>
              <a:t/>
            </a:r>
            <a:br>
              <a:rPr lang="ru-RU" altLang="ru-RU" sz="2000" b="1"/>
            </a:br>
            <a:endParaRPr lang="ru-RU" altLang="ru-RU" sz="2000" b="1"/>
          </a:p>
        </p:txBody>
      </p:sp>
      <p:sp>
        <p:nvSpPr>
          <p:cNvPr id="3078" name="Заголовок 1"/>
          <p:cNvSpPr>
            <a:spLocks noGrp="1"/>
          </p:cNvSpPr>
          <p:nvPr>
            <p:ph type="ctrTitle"/>
          </p:nvPr>
        </p:nvSpPr>
        <p:spPr>
          <a:xfrm>
            <a:off x="-31909" y="1955562"/>
            <a:ext cx="9144000" cy="2016224"/>
          </a:xfrm>
          <a:gradFill rotWithShape="1">
            <a:gsLst>
              <a:gs pos="0">
                <a:srgbClr val="FFFFCC"/>
              </a:gs>
              <a:gs pos="100000">
                <a:srgbClr val="C2C29B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altLang="ru-RU" sz="2400" b="1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altLang="ru-RU" sz="2400" b="1" dirty="0" err="1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Пол-специфические</a:t>
            </a:r>
            <a:r>
              <a:rPr lang="ru-RU" altLang="ru-RU" sz="2400" b="1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ассоциации полиморфного варианта rs8140505 гена GGT5 с риском развития ишемического инсульта у жителей Центральной России»</a:t>
            </a:r>
            <a:endParaRPr lang="ru-RU" altLang="ru-RU" sz="2400" b="1" dirty="0" smtClean="0">
              <a:solidFill>
                <a:srgbClr val="000099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56992" y="5060157"/>
            <a:ext cx="9144000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4"/>
              </a:rPr>
              <a:t>drozdovael@kursksmu.net</a:t>
            </a:r>
            <a:endParaRPr lang="ru-RU" altLang="ru-RU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endParaRPr lang="ru-RU" altLang="ru-RU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r>
              <a:rPr lang="ru-RU" alt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Информация о </a:t>
            </a:r>
            <a:r>
              <a:rPr lang="ru-RU" alt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финансировании:</a:t>
            </a:r>
            <a:endParaRPr lang="ru-RU" altLang="ru-RU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r>
              <a:rPr lang="ru-RU" alt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Работа выполнена за счет средств </a:t>
            </a:r>
            <a:endParaRPr lang="ru-RU" altLang="ru-RU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r>
              <a:rPr lang="ru-RU" alt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Курского </a:t>
            </a:r>
            <a:r>
              <a:rPr lang="ru-RU" alt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государственного медицинского </a:t>
            </a:r>
            <a:r>
              <a:rPr lang="ru-RU" alt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университета</a:t>
            </a:r>
            <a:endParaRPr lang="ru-RU" altLang="ru-RU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9218" name="Picture 2" descr="C:\Users\User\Desktop\логотип КГМУ 2019\лого альфа канал 201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730" y="5146911"/>
            <a:ext cx="1587028" cy="158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771" y="-5863"/>
            <a:ext cx="2594987" cy="194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400" y="0"/>
            <a:ext cx="3453628" cy="194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7" descr="C:\Users\User\Desktop\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8" y="5301208"/>
            <a:ext cx="2592288" cy="11283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angle 8"/>
          <p:cNvSpPr>
            <a:spLocks noChangeArrowheads="1"/>
          </p:cNvSpPr>
          <p:nvPr/>
        </p:nvSpPr>
        <p:spPr bwMode="auto">
          <a:xfrm>
            <a:off x="0" y="-14797"/>
            <a:ext cx="3275856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32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Актуальность</a:t>
            </a:r>
          </a:p>
        </p:txBody>
      </p:sp>
      <p:pic>
        <p:nvPicPr>
          <p:cNvPr id="4132" name="Picture 3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1"/>
          <a:stretch/>
        </p:blipFill>
        <p:spPr bwMode="auto">
          <a:xfrm>
            <a:off x="0" y="641350"/>
            <a:ext cx="3275856" cy="2067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275856" y="35049"/>
            <a:ext cx="5868144" cy="3280171"/>
          </a:xfrm>
        </p:spPr>
        <p:txBody>
          <a:bodyPr/>
          <a:lstStyle/>
          <a:p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Инфаркт мозга– одно из наиболее распространенных заболеваний, являющихся основной причиной  смертности,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инвалидизации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, потери трудоспособности и снижения качества жизни населения во всем мире, в том числе и в России.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Ежегодно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15 миллионов людей на планете переносят инсульт, из них 5 миллионов умирает, 5 миллионов остаются инвалидами, нуждающимися в помощи своих близких.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1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56992"/>
            <a:ext cx="6480720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668249"/>
            <a:ext cx="2661355" cy="194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93096"/>
            <a:ext cx="652463" cy="363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01781"/>
            <a:ext cx="4562545" cy="56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1901384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ъект 2"/>
          <p:cNvSpPr>
            <a:spLocks noGrp="1"/>
          </p:cNvSpPr>
          <p:nvPr>
            <p:ph idx="1"/>
          </p:nvPr>
        </p:nvSpPr>
        <p:spPr>
          <a:xfrm>
            <a:off x="251520" y="1055689"/>
            <a:ext cx="8424168" cy="1725240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2400" dirty="0">
                <a:latin typeface="Times New Roman" pitchFamily="18" charset="0"/>
              </a:rPr>
              <a:t>Исследовать </a:t>
            </a:r>
            <a:r>
              <a:rPr lang="ru-RU" altLang="ru-RU" sz="2400" dirty="0" err="1">
                <a:latin typeface="Times New Roman" pitchFamily="18" charset="0"/>
              </a:rPr>
              <a:t>пол-специфические</a:t>
            </a:r>
            <a:r>
              <a:rPr lang="ru-RU" altLang="ru-RU" sz="2400" dirty="0">
                <a:latin typeface="Times New Roman" pitchFamily="18" charset="0"/>
              </a:rPr>
              <a:t> ассоциации полиморфного варианта rs8140505 гена </a:t>
            </a:r>
            <a:r>
              <a:rPr lang="ru-RU" altLang="ru-RU" sz="2400" i="1" dirty="0">
                <a:latin typeface="Times New Roman" pitchFamily="18" charset="0"/>
              </a:rPr>
              <a:t>GGT5</a:t>
            </a:r>
            <a:r>
              <a:rPr lang="ru-RU" altLang="ru-RU" sz="2400" dirty="0">
                <a:latin typeface="Times New Roman" pitchFamily="18" charset="0"/>
              </a:rPr>
              <a:t> с риском развития ишемического инсульта у жителей Центральной России.</a:t>
            </a:r>
            <a:endParaRPr lang="ru-RU" altLang="ru-RU" sz="2400" dirty="0" smtClean="0">
              <a:latin typeface="Times New Roman" pitchFamily="18" charset="0"/>
            </a:endParaRP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2339975" y="482600"/>
            <a:ext cx="4213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ru-RU" altLang="ru-RU" sz="3200" b="1" dirty="0">
                <a:solidFill>
                  <a:srgbClr val="000099"/>
                </a:solidFill>
              </a:rPr>
              <a:t>Цель исследования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344" y="4365104"/>
            <a:ext cx="5904656" cy="2484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91055"/>
            <a:ext cx="3995936" cy="263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-7272" y="115987"/>
            <a:ext cx="7704137" cy="72072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z="3200" b="1" dirty="0" smtClean="0">
                <a:solidFill>
                  <a:srgbClr val="000099"/>
                </a:solidFill>
                <a:cs typeface="Times New Roman" pitchFamily="18" charset="0"/>
              </a:rPr>
              <a:t>Материалы исследования</a:t>
            </a:r>
            <a:endParaRPr lang="ru-RU" altLang="ru-RU" sz="3200" dirty="0" smtClean="0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125697" y="3274275"/>
            <a:ext cx="8964613" cy="792088"/>
          </a:xfrm>
        </p:spPr>
        <p:txBody>
          <a:bodyPr/>
          <a:lstStyle/>
          <a:p>
            <a:pPr lvl="1" indent="0" algn="ctr">
              <a:buFont typeface="Arial" charset="0"/>
              <a:buNone/>
            </a:pPr>
            <a:r>
              <a:rPr lang="ru-RU" altLang="ru-RU" sz="2000" b="1" dirty="0" smtClean="0">
                <a:solidFill>
                  <a:srgbClr val="000000"/>
                </a:solidFill>
                <a:cs typeface="Times New Roman" pitchFamily="18" charset="0"/>
              </a:rPr>
              <a:t>Протокол исследования был одобрен региональным этическим комитетом КГМУ</a:t>
            </a:r>
            <a:r>
              <a:rPr lang="ru-RU" altLang="ru-RU" sz="20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altLang="ru-RU" sz="2000" b="1" dirty="0" smtClean="0">
                <a:solidFill>
                  <a:srgbClr val="000000"/>
                </a:solidFill>
                <a:cs typeface="Times New Roman" pitchFamily="18" charset="0"/>
              </a:rPr>
              <a:t>(протокол № 6 от 14.05.2018)</a:t>
            </a:r>
          </a:p>
          <a:p>
            <a:pPr lvl="1" indent="0" algn="just">
              <a:lnSpc>
                <a:spcPct val="150000"/>
              </a:lnSpc>
              <a:buFont typeface="Arial" charset="0"/>
              <a:buNone/>
            </a:pPr>
            <a: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1800" b="1" dirty="0" smtClean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79495" y="2348880"/>
            <a:ext cx="4283985" cy="925395"/>
          </a:xfrm>
          <a:prstGeom prst="rect">
            <a:avLst/>
          </a:prstGeom>
          <a:solidFill>
            <a:srgbClr val="FFFF99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+mn-lt"/>
                <a:cs typeface="Times New Roman" pitchFamily="18" charset="0"/>
              </a:rPr>
              <a:t>600 </a:t>
            </a:r>
            <a:r>
              <a:rPr lang="ru-RU" b="1" dirty="0">
                <a:latin typeface="+mn-lt"/>
                <a:cs typeface="Times New Roman" pitchFamily="18" charset="0"/>
              </a:rPr>
              <a:t>больной </a:t>
            </a:r>
            <a:r>
              <a:rPr lang="ru-RU" b="1" dirty="0" smtClean="0">
                <a:latin typeface="+mn-lt"/>
                <a:cs typeface="Times New Roman" pitchFamily="18" charset="0"/>
              </a:rPr>
              <a:t>ИИ</a:t>
            </a:r>
            <a:endParaRPr lang="ru-RU" b="1" dirty="0">
              <a:latin typeface="+mn-lt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Times New Roman" pitchFamily="18" charset="0"/>
              </a:rPr>
              <a:t>(средний возраст </a:t>
            </a:r>
            <a:r>
              <a:rPr lang="ru-RU" b="1" dirty="0" smtClean="0">
                <a:latin typeface="+mn-lt"/>
                <a:cs typeface="Times New Roman" pitchFamily="18" charset="0"/>
              </a:rPr>
              <a:t>61,09</a:t>
            </a:r>
            <a:r>
              <a:rPr lang="ru-RU" b="1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</a:t>
            </a:r>
            <a:r>
              <a:rPr lang="ru-RU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b="1" dirty="0" smtClean="0">
                <a:latin typeface="+mn-lt"/>
                <a:cs typeface="Times New Roman" pitchFamily="18" charset="0"/>
              </a:rPr>
              <a:t>9,77 </a:t>
            </a:r>
            <a:r>
              <a:rPr lang="ru-RU" b="1" dirty="0">
                <a:latin typeface="+mn-lt"/>
                <a:cs typeface="Times New Roman" pitchFamily="18" charset="0"/>
              </a:rPr>
              <a:t>года, </a:t>
            </a:r>
            <a:r>
              <a:rPr lang="ru-RU" b="1" dirty="0" smtClean="0">
                <a:latin typeface="+mn-lt"/>
                <a:cs typeface="Times New Roman" pitchFamily="18" charset="0"/>
              </a:rPr>
              <a:t>330 мужчины </a:t>
            </a:r>
            <a:r>
              <a:rPr lang="ru-RU" b="1" dirty="0">
                <a:latin typeface="+mn-lt"/>
                <a:cs typeface="Times New Roman" pitchFamily="18" charset="0"/>
              </a:rPr>
              <a:t>и </a:t>
            </a:r>
            <a:r>
              <a:rPr lang="ru-RU" b="1" dirty="0" smtClean="0">
                <a:latin typeface="+mn-lt"/>
                <a:cs typeface="Times New Roman" pitchFamily="18" charset="0"/>
              </a:rPr>
              <a:t>270 </a:t>
            </a:r>
            <a:r>
              <a:rPr lang="ru-RU" b="1" dirty="0">
                <a:latin typeface="+mn-lt"/>
                <a:cs typeface="Times New Roman" pitchFamily="18" charset="0"/>
              </a:rPr>
              <a:t>женщин</a:t>
            </a:r>
            <a:r>
              <a:rPr lang="en-US" b="1" dirty="0" smtClean="0">
                <a:latin typeface="+mn-lt"/>
                <a:cs typeface="Times New Roman" pitchFamily="18" charset="0"/>
              </a:rPr>
              <a:t>)</a:t>
            </a:r>
            <a:endParaRPr lang="ru-RU" b="1" dirty="0">
              <a:latin typeface="+mn-lt"/>
              <a:cs typeface="Times New Roman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535996" y="2365742"/>
            <a:ext cx="4499483" cy="908533"/>
          </a:xfrm>
          <a:prstGeom prst="rect">
            <a:avLst/>
          </a:prstGeom>
          <a:solidFill>
            <a:srgbClr val="99FF99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b="1" dirty="0" smtClean="0">
                <a:latin typeface="+mn-lt"/>
                <a:cs typeface="Times New Roman" pitchFamily="18" charset="0"/>
              </a:rPr>
              <a:t>688 </a:t>
            </a:r>
            <a:r>
              <a:rPr lang="ru-RU" b="1" dirty="0">
                <a:latin typeface="+mn-lt"/>
                <a:cs typeface="Times New Roman" pitchFamily="18" charset="0"/>
              </a:rPr>
              <a:t>относительно здоровых добровольцев </a:t>
            </a:r>
          </a:p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(средний возраст </a:t>
            </a:r>
            <a:r>
              <a:rPr lang="ru-RU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60,84 </a:t>
            </a:r>
            <a:r>
              <a:rPr lang="ru-RU" b="1" dirty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</a:t>
            </a:r>
            <a:r>
              <a:rPr lang="ru-RU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7,45 </a:t>
            </a:r>
            <a:r>
              <a:rPr lang="ru-RU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лет, </a:t>
            </a:r>
            <a:r>
              <a:rPr lang="ru-RU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366 </a:t>
            </a:r>
            <a:r>
              <a:rPr lang="ru-RU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мужчины и </a:t>
            </a:r>
            <a:r>
              <a:rPr lang="ru-RU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322 </a:t>
            </a:r>
            <a:r>
              <a:rPr lang="ru-RU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женщины)</a:t>
            </a:r>
            <a:endParaRPr lang="ru-RU" b="1" dirty="0">
              <a:solidFill>
                <a:srgbClr val="FFFFFF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11560" y="836712"/>
            <a:ext cx="7992888" cy="1152128"/>
          </a:xfrm>
          <a:prstGeom prst="rect">
            <a:avLst/>
          </a:prstGeom>
          <a:solidFill>
            <a:srgbClr val="CCECFF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Образцы </a:t>
            </a:r>
            <a:r>
              <a:rPr lang="ru-RU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ДНК 1288 </a:t>
            </a:r>
            <a:r>
              <a:rPr lang="ru-RU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неродственных индивидов </a:t>
            </a:r>
            <a:br>
              <a:rPr lang="ru-RU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славянского происхождения </a:t>
            </a:r>
            <a:r>
              <a:rPr lang="ru-RU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(</a:t>
            </a:r>
            <a:r>
              <a:rPr lang="ru-RU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преимущественно  русской национальности), проживающих на территории г. Курска и Курской области</a:t>
            </a:r>
            <a:r>
              <a:rPr lang="ru-RU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.</a:t>
            </a:r>
            <a:endParaRPr lang="ru-RU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6372201" y="2029955"/>
            <a:ext cx="360040" cy="246917"/>
          </a:xfrm>
          <a:prstGeom prst="downArrow">
            <a:avLst>
              <a:gd name="adj1" fmla="val 50000"/>
              <a:gd name="adj2" fmla="val 55832"/>
            </a:avLst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2547044" y="2028367"/>
            <a:ext cx="405581" cy="248505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876" y="0"/>
            <a:ext cx="2093084" cy="7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6044" y="3769280"/>
            <a:ext cx="7056784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93096"/>
            <a:ext cx="4591050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0" y="5336084"/>
            <a:ext cx="2872273" cy="1381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52120" y="3882027"/>
            <a:ext cx="35828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altLang="ru-RU" sz="1600" b="1" dirty="0">
                <a:solidFill>
                  <a:srgbClr val="000099"/>
                </a:solidFill>
                <a:cs typeface="Times New Roman" pitchFamily="18" charset="0"/>
              </a:rPr>
              <a:t>Статистическая обработка данных выполнена с помощью программы </a:t>
            </a:r>
            <a:r>
              <a:rPr lang="ru-RU" altLang="ru-RU" sz="1600" b="1" dirty="0" err="1" smtClean="0">
                <a:solidFill>
                  <a:srgbClr val="000099"/>
                </a:solidFill>
                <a:cs typeface="Times New Roman" pitchFamily="18" charset="0"/>
              </a:rPr>
              <a:t>SNPstats</a:t>
            </a:r>
            <a:r>
              <a:rPr lang="ru-RU" altLang="ru-RU" sz="1600" b="1" dirty="0" smtClean="0">
                <a:solidFill>
                  <a:srgbClr val="000099"/>
                </a:solidFill>
                <a:cs typeface="Times New Roman" pitchFamily="18" charset="0"/>
              </a:rPr>
              <a:t> (</a:t>
            </a:r>
            <a:r>
              <a:rPr lang="en-US" altLang="ru-RU" sz="1600" b="1" dirty="0">
                <a:solidFill>
                  <a:srgbClr val="000099"/>
                </a:solidFill>
                <a:cs typeface="Times New Roman" pitchFamily="18" charset="0"/>
              </a:rPr>
              <a:t>https://www.snpstats.net</a:t>
            </a:r>
            <a:r>
              <a:rPr lang="ru-RU" altLang="ru-RU" sz="1600" b="1" dirty="0">
                <a:solidFill>
                  <a:srgbClr val="000099"/>
                </a:solidFill>
                <a:cs typeface="Times New Roman" pitchFamily="18" charset="0"/>
              </a:rPr>
              <a:t>)</a:t>
            </a:r>
            <a:endParaRPr lang="ru-RU" altLang="ru-RU" sz="1600" b="1" dirty="0">
              <a:solidFill>
                <a:srgbClr val="000099"/>
              </a:solidFill>
            </a:endParaRPr>
          </a:p>
        </p:txBody>
      </p:sp>
      <p:sp>
        <p:nvSpPr>
          <p:cNvPr id="17" name="Прямоугольник 1"/>
          <p:cNvSpPr>
            <a:spLocks noChangeArrowheads="1"/>
          </p:cNvSpPr>
          <p:nvPr/>
        </p:nvSpPr>
        <p:spPr bwMode="auto">
          <a:xfrm>
            <a:off x="5652120" y="4784542"/>
            <a:ext cx="3383359" cy="738664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400" dirty="0">
                <a:cs typeface="Times New Roman" pitchFamily="18" charset="0"/>
              </a:rPr>
              <a:t>Анализ соответствия распределения частот генотипов равновесию Харди-Вайнберга </a:t>
            </a:r>
          </a:p>
        </p:txBody>
      </p:sp>
      <p:sp>
        <p:nvSpPr>
          <p:cNvPr id="18" name="Прямоугольник 5"/>
          <p:cNvSpPr>
            <a:spLocks noChangeArrowheads="1"/>
          </p:cNvSpPr>
          <p:nvPr/>
        </p:nvSpPr>
        <p:spPr bwMode="auto">
          <a:xfrm>
            <a:off x="5860979" y="5656096"/>
            <a:ext cx="3297685" cy="1169551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400" dirty="0"/>
              <a:t>А</a:t>
            </a:r>
            <a:r>
              <a:rPr lang="ru-RU" altLang="ru-RU" sz="1400" dirty="0">
                <a:cs typeface="Times New Roman" pitchFamily="18" charset="0"/>
              </a:rPr>
              <a:t>ссоциации аллелей и генотипов с риском развития </a:t>
            </a:r>
            <a:r>
              <a:rPr lang="ru-RU" altLang="ru-RU" sz="1400" dirty="0" smtClean="0">
                <a:cs typeface="Times New Roman" pitchFamily="18" charset="0"/>
              </a:rPr>
              <a:t>ИИ оценивались </a:t>
            </a:r>
            <a:r>
              <a:rPr lang="ru-RU" altLang="ru-RU" sz="1400" dirty="0">
                <a:cs typeface="Times New Roman" pitchFamily="18" charset="0"/>
              </a:rPr>
              <a:t>путем расчета отношения шансов и 95% доверительного интервала, метод оценки рисков </a:t>
            </a:r>
            <a:r>
              <a:rPr lang="en-US" altLang="ru-RU" sz="1400" dirty="0">
                <a:cs typeface="Times New Roman" pitchFamily="18" charset="0"/>
              </a:rPr>
              <a:t>(OR). </a:t>
            </a:r>
            <a:endParaRPr lang="ru-RU" altLang="ru-RU" sz="14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313" y="5267325"/>
            <a:ext cx="3059832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250825" y="115888"/>
            <a:ext cx="85693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rgbClr val="000099"/>
                </a:solidFill>
                <a:latin typeface="Calibri" pitchFamily="34" charset="0"/>
              </a:rPr>
              <a:t>Результаты исследования</a:t>
            </a:r>
            <a:endParaRPr lang="ru-RU" altLang="ru-RU" sz="3200" dirty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0825" y="700663"/>
            <a:ext cx="87136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Анализ ассоциации полиморфного варианта </a:t>
            </a:r>
            <a:r>
              <a:rPr lang="en-US" sz="1600" dirty="0"/>
              <a:t>rs11546155 </a:t>
            </a:r>
            <a:r>
              <a:rPr lang="ru-RU" sz="1600" dirty="0"/>
              <a:t>гена </a:t>
            </a:r>
            <a:r>
              <a:rPr lang="en-US" sz="1600" dirty="0"/>
              <a:t>GGT7 </a:t>
            </a:r>
            <a:r>
              <a:rPr lang="ru-RU" sz="1600" dirty="0"/>
              <a:t>с риском развития ишемического инсульта в группах, стратифицированных по </a:t>
            </a:r>
            <a:r>
              <a:rPr lang="ru-RU" sz="1600" dirty="0" smtClean="0"/>
              <a:t>полу</a:t>
            </a:r>
            <a:endParaRPr lang="ru-RU" sz="1600" dirty="0"/>
          </a:p>
          <a:p>
            <a:pPr algn="ctr"/>
            <a:r>
              <a:rPr lang="en-US" sz="1600" dirty="0" smtClean="0"/>
              <a:t>The </a:t>
            </a:r>
            <a:r>
              <a:rPr lang="en-US" sz="1600" dirty="0"/>
              <a:t>association analysis between polymorphism rs11546155 of the GGT7 gene and the risk of ischemic stroke in sex-stratified groups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852197"/>
              </p:ext>
            </p:extLst>
          </p:nvPr>
        </p:nvGraphicFramePr>
        <p:xfrm>
          <a:off x="582559" y="1543958"/>
          <a:ext cx="8050194" cy="390126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231680"/>
                <a:gridCol w="93980"/>
                <a:gridCol w="1579448"/>
                <a:gridCol w="1658340"/>
                <a:gridCol w="2368367"/>
                <a:gridCol w="1118379"/>
              </a:tblGrid>
              <a:tr h="11195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Генотип,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аллель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Контроль,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ru-RU" sz="16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=688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(</a:t>
                      </a:r>
                      <a:r>
                        <a:rPr lang="ru-RU" sz="16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pt-BR" sz="16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Больные ИИ,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ru-RU" sz="16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=600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(</a:t>
                      </a:r>
                      <a:r>
                        <a:rPr lang="ru-RU" sz="16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pt-BR" sz="16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 </a:t>
                      </a:r>
                      <a:r>
                        <a:rPr lang="ru-RU" sz="16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(95% </a:t>
                      </a:r>
                      <a:r>
                        <a:rPr lang="en-US" sz="16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</a:t>
                      </a:r>
                      <a:r>
                        <a:rPr lang="ru-RU" sz="16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1600" b="1" i="1" baseline="300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600" b="1" i="1" baseline="-25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perm</a:t>
                      </a:r>
                      <a:r>
                        <a:rPr lang="en-US" sz="1600" b="1" i="1" baseline="30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49368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Мужчины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936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A/A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194 (53.7%)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163 (51.1%)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1.00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0.67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36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A/G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138 (38.2%)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126 (39.5%)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1.09(0.79-1.50)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936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G/G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29 (8%)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30 (9.4%)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1.26(0.73-2.20)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936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0.27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0.29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1.10(0.87-1.40)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0.41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368">
                <a:tc gridSpan="6"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Женщины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936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A/A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159 (50.6%)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130 (49.2%)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1.00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0.034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36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A/G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144 (45.9%)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111 (42%)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0.95(0.67-1.33)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936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G/G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 (3.5%)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 (8.7%)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2.51(1.17-5.36)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392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0.26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0.30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1.18(0.91-1.52)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0.213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669607"/>
            <a:ext cx="640871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5945195"/>
            <a:ext cx="8344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D0D0D"/>
                </a:solidFill>
                <a:latin typeface="Century Schoolbook" panose="02040604050505020304" pitchFamily="18" charset="0"/>
                <a:ea typeface="Calibri"/>
              </a:rPr>
              <a:t>В результате исследования была впервые установлена ассоциация полиморфного варианта rs8140505 гена </a:t>
            </a:r>
            <a:r>
              <a:rPr lang="ru-RU" i="1" dirty="0">
                <a:solidFill>
                  <a:srgbClr val="0D0D0D"/>
                </a:solidFill>
                <a:latin typeface="Century Schoolbook" panose="02040604050505020304" pitchFamily="18" charset="0"/>
                <a:ea typeface="Calibri"/>
              </a:rPr>
              <a:t>GGT5</a:t>
            </a:r>
            <a:r>
              <a:rPr lang="ru-RU" dirty="0">
                <a:solidFill>
                  <a:srgbClr val="0D0D0D"/>
                </a:solidFill>
                <a:latin typeface="Century Schoolbook" panose="02040604050505020304" pitchFamily="18" charset="0"/>
                <a:ea typeface="Calibri"/>
              </a:rPr>
              <a:t> с риском развития ишемического инсульта у женщин Центральной России. </a:t>
            </a:r>
            <a:endParaRPr lang="ru-RU" dirty="0"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7416</TotalTime>
  <Words>397</Words>
  <Application>Microsoft Office PowerPoint</Application>
  <PresentationFormat>Экран (4:3)</PresentationFormat>
  <Paragraphs>80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«Пол-специфические ассоциации полиморфного варианта rs8140505 гена GGT5 с риском развития ишемического инсульта у жителей Центральной России»</vt:lpstr>
      <vt:lpstr>Инфаркт мозга– одно из наиболее распространенных заболеваний, являющихся основной причиной  смертности, инвалидизации, потери трудоспособности и снижения качества жизни населения во всем мире, в том числе и в России. Ежегодно 15 миллионов людей на планете переносят инсульт, из них 5 миллионов умирает, 5 миллионов остаются инвалидами, нуждающимися в помощи своих близких.  </vt:lpstr>
      <vt:lpstr>Презентация PowerPoint</vt:lpstr>
      <vt:lpstr>Материалы исследования</vt:lpstr>
      <vt:lpstr>Презентация PowerPoint</vt:lpstr>
    </vt:vector>
  </TitlesOfParts>
  <Company>Fabricam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401</cp:revision>
  <cp:lastPrinted>2019-10-21T15:13:50Z</cp:lastPrinted>
  <dcterms:created xsi:type="dcterms:W3CDTF">2019-09-24T18:18:13Z</dcterms:created>
  <dcterms:modified xsi:type="dcterms:W3CDTF">2025-04-22T19:15:04Z</dcterms:modified>
</cp:coreProperties>
</file>